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1" r:id="rId6"/>
    <p:sldId id="269" r:id="rId7"/>
    <p:sldId id="270" r:id="rId8"/>
    <p:sldId id="271" r:id="rId9"/>
    <p:sldId id="272" r:id="rId10"/>
    <p:sldId id="276" r:id="rId11"/>
    <p:sldId id="274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F582-6148-3C4F-AA31-8D2798419615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76FD5-0EE2-D34C-8313-410D13E6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applications – autonomous</a:t>
            </a:r>
            <a:r>
              <a:rPr lang="en-US" baseline="0" dirty="0"/>
              <a:t> driving (need text on signs) – visualizing designs (e.g. storefronts)</a:t>
            </a:r>
          </a:p>
          <a:p>
            <a:r>
              <a:rPr lang="en-US" baseline="0" dirty="0"/>
              <a:t>Dataset generation &amp; creativity/graphic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1265185-031A-254F-931C-856F8C5192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signatures --- not much signatures </a:t>
            </a:r>
          </a:p>
          <a:p>
            <a:r>
              <a:rPr lang="en-US" dirty="0"/>
              <a:t>Talk</a:t>
            </a:r>
            <a:r>
              <a:rPr lang="en-US" baseline="0" dirty="0"/>
              <a:t> about generator &amp; discriminator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1265185-031A-254F-931C-856F8C519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9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7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CDBF-3A48-7043-87C9-76517437F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E26F9-5CCF-9743-AB42-FEE687A23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DF25C-E5FE-E348-AB4F-1B454F97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513B8-E883-564E-A984-688EE29F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747FF-0792-EE48-90E4-FD2390E8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F852-6CF5-274D-B257-FBBA113C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7B564-AD3F-0745-ABB9-80772E09F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941E-059F-FD48-AB07-A0C468D5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48AB8-FAAE-354F-8F25-A23831A0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FCAE-B155-A949-AA9B-724237DA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DA7F8-AAD5-8C4B-8F0E-06066611B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827AE-EFA0-314A-B3F3-8C1CAFDC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7177-3BCB-AB49-B9D6-7B5A11DE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5BD07-17F4-CD4B-AA7F-6F6D94D8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754CD-0FDB-F041-A7AA-AB0931D1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2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1102-F3A0-1945-86C7-ED0DA1C4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4CC4-0FC4-6449-BE49-B790E63B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BD53-9755-BE4A-AEC3-61B46051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E754-8B33-8C40-8BF7-CB490D5D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962C-EEB5-314B-9DE0-34FCA30A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59E3-1306-1841-B5F5-E2863951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1C7F-93A1-9045-AFC1-1EEC6D45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F01B1-2CDE-514C-89B1-274B9B26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97A3-A218-2345-B09A-F57504B3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27F0-C8AC-2A4C-B50B-6AE1BAB9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368F-EF50-894D-89CB-A95A4C78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D2D6-BC06-D547-BDAA-84CA24BCB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4969-3D51-5546-BE7E-133F4BC0B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BB1B0-22E9-524D-AE9E-91CB6BEF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C1223-53FA-6F43-845A-8BAE84A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A77FD-CC95-7D47-BDDE-CC07F54C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5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A857-DD2B-4D45-97D6-12ED49D5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EB653-10E4-DC45-9ABE-544ECC7E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8F8F3-15FE-CE4B-A7AE-E8174238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D99F1-9428-924F-93CF-E9453A4F7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8D2DD-9567-4F4A-B74E-ED01F1432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0CB99-6A38-FA4D-8C59-5109FA17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83366-26B2-244F-A721-D2F5A59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40E31-30A7-9940-BE8B-9102B1F9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0F45-EFD1-E74A-89B8-DB10C754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2B9A5-2151-714B-9F00-5ECE0AB7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E8FF-879A-7F43-9198-99E651C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E3BCF-3F54-934F-A17C-25E6BFBE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9DBD7-287E-6443-88B7-429A57DB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965F5-2AF7-F440-92E0-4C645685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2B590-366D-7D47-AE40-602EB4E7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713-7E50-F24E-8801-3F5F1A3B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6477-23E5-244A-8D95-644584A2A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1553C-0755-4044-A3EE-2BC284F1A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7F70E-4F9C-FB46-9902-A6AF4663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CAC6C-B375-5F44-A63B-1882A9AE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BD82F-B42C-EF4F-AF0F-690B6690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A36F-0DB5-B846-B5E8-4624678C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AD06D-5B06-8343-831D-A0B911EE3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9825F-1CA7-8247-9E61-8A2D0F2FB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673AE-69A2-3D4D-B573-0AE6D3A3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FE89-B6A5-7746-A46F-67FA259D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BDAE-75A9-A247-9EDA-C8B446C5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A3580-7E57-6943-8BE3-6F76656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B06BF-FCB9-3F4C-BDAF-A15AE1F3A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D630-6789-A94E-BB2D-B5386655B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6CFC-0F0F-454F-A07D-3A6A6F83A21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5B5E-A68B-D84B-B36C-BAE320142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BD22-35DF-BF4E-B2A0-E3918FC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F628-3C48-8149-A408-EEADB160B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Sequence 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Katie Lewis</a:t>
            </a:r>
          </a:p>
          <a:p>
            <a:r>
              <a:rPr lang="en-US" sz="2000" dirty="0" err="1"/>
              <a:t>kmlewis@mit.edu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752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1935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 participants asked to transcribe text from GAN images</a:t>
            </a:r>
          </a:p>
          <a:p>
            <a:r>
              <a:rPr lang="en-US" dirty="0"/>
              <a:t>Shown 5 examples of 21 </a:t>
            </a:r>
            <a:r>
              <a:rPr lang="en-US" b="1" dirty="0"/>
              <a:t>random</a:t>
            </a:r>
            <a:r>
              <a:rPr lang="en-US" dirty="0"/>
              <a:t> sequences that do not appear in training set</a:t>
            </a:r>
          </a:p>
          <a:p>
            <a:pPr lvl="1"/>
            <a:r>
              <a:rPr lang="en-US" dirty="0"/>
              <a:t>10 words and 11 non-words</a:t>
            </a:r>
          </a:p>
          <a:p>
            <a:pPr lvl="1"/>
            <a:r>
              <a:rPr lang="en-US" dirty="0"/>
              <a:t>1 repeat question (answer only counted once)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04" y="3651915"/>
            <a:ext cx="5503032" cy="1021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1" y="4853295"/>
            <a:ext cx="11470157" cy="13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Failure Cases</a:t>
            </a:r>
          </a:p>
        </p:txBody>
      </p:sp>
      <p:pic>
        <p:nvPicPr>
          <p:cNvPr id="4098" name="Picture 2" descr="https://lh4.googleusercontent.com/lEYJs1TnHrr3d0v_QVVD2FCzHXnt0-8gWtH6sOMuXfFIyHTiXlHVXcZsfRkeGVJB2_Du-ddlPc5EoAkYTA0n3h1uCwyjzK0M2CieiuVq4Crjc6928yFx74gUTkBJhMZha4BTsD9xMq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r="24870" b="55262"/>
          <a:stretch/>
        </p:blipFill>
        <p:spPr bwMode="auto">
          <a:xfrm>
            <a:off x="415600" y="2194558"/>
            <a:ext cx="11599808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600" y="1570578"/>
            <a:ext cx="30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“pipe”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00" y="3139690"/>
            <a:ext cx="30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“free”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00" y="4733185"/>
            <a:ext cx="30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“mama”</a:t>
            </a:r>
          </a:p>
        </p:txBody>
      </p:sp>
      <p:pic>
        <p:nvPicPr>
          <p:cNvPr id="4100" name="Picture 4" descr="https://lh3.googleusercontent.com/_GG6prawWzGKGi9ZramEt5smfSf133rRp335f3gpx9uCUW8vKcWokCU8tAdJi8kFzDcE43OlePE5hUrck5Bpj6RjA-h7tciz6UgJNx-sbdDc8o5fMXCHb-VK9NV9nZDfW72CoXoRcq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" b="59020"/>
          <a:stretch/>
        </p:blipFill>
        <p:spPr bwMode="auto">
          <a:xfrm>
            <a:off x="415600" y="3763669"/>
            <a:ext cx="11167957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6.googleusercontent.com/IgRwVIT-IDdotCHvHqP8qngqJzJR22ZBt_socbrrqkd6JCQ2ViqUXEyUgRptvzKhs8l37z9vRVGStrJUMd7AXcVOh3aHsbqk02YMcPxnhKf4KXCT5tC2Jeix-aLigdZiSgxDhqAJru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3471"/>
          <a:stretch/>
        </p:blipFill>
        <p:spPr bwMode="auto">
          <a:xfrm>
            <a:off x="415601" y="5357164"/>
            <a:ext cx="10807700" cy="5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8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Interpolation in Latent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47"/>
          <a:stretch/>
        </p:blipFill>
        <p:spPr>
          <a:xfrm>
            <a:off x="1072896" y="2023463"/>
            <a:ext cx="10046208" cy="63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75"/>
          <a:stretch/>
        </p:blipFill>
        <p:spPr>
          <a:xfrm>
            <a:off x="1072896" y="2995876"/>
            <a:ext cx="10046208" cy="67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32"/>
          <a:stretch/>
        </p:blipFill>
        <p:spPr>
          <a:xfrm>
            <a:off x="1072896" y="4011823"/>
            <a:ext cx="10046208" cy="6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words of varying sequence length</a:t>
            </a:r>
          </a:p>
          <a:p>
            <a:r>
              <a:rPr lang="en-US" dirty="0"/>
              <a:t>Generate multiple words with varying newlines and spaces</a:t>
            </a:r>
          </a:p>
        </p:txBody>
      </p:sp>
    </p:spTree>
    <p:extLst>
      <p:ext uri="{BB962C8B-B14F-4D97-AF65-F5344CB8AC3E}">
        <p14:creationId xmlns:p14="http://schemas.microsoft.com/office/powerpoint/2010/main" val="393990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Photorealistic GAN Outputs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8" y="1825625"/>
            <a:ext cx="4399687" cy="435133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6591"/>
            <a:ext cx="5181600" cy="3649407"/>
          </a:xfrm>
        </p:spPr>
      </p:pic>
      <p:sp>
        <p:nvSpPr>
          <p:cNvPr id="5" name="TextBox 4"/>
          <p:cNvSpPr txBox="1"/>
          <p:nvPr/>
        </p:nvSpPr>
        <p:spPr>
          <a:xfrm>
            <a:off x="2535936" y="6406595"/>
            <a:ext cx="586435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 err="1">
                <a:solidFill>
                  <a:schemeClr val="tx2"/>
                </a:solidFill>
              </a:rPr>
              <a:t>thispersondoesnotexist.com</a:t>
            </a:r>
            <a:endParaRPr lang="en-US" sz="1067" dirty="0">
              <a:solidFill>
                <a:schemeClr val="tx2"/>
              </a:solidFill>
            </a:endParaRPr>
          </a:p>
          <a:p>
            <a:pPr algn="ctr"/>
            <a:r>
              <a:rPr lang="en-US" sz="1067" dirty="0" err="1">
                <a:solidFill>
                  <a:schemeClr val="tx2"/>
                </a:solidFill>
              </a:rPr>
              <a:t>thisautomobiledoesnotexist.com</a:t>
            </a:r>
            <a:endParaRPr lang="en-US" sz="10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Not-so-Photorealistic GAN Outputs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1" y="1825625"/>
            <a:ext cx="4392779" cy="43513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3295"/>
            <a:ext cx="5181600" cy="3556000"/>
          </a:xfrm>
        </p:spPr>
      </p:pic>
      <p:sp>
        <p:nvSpPr>
          <p:cNvPr id="7" name="TextBox 6"/>
          <p:cNvSpPr txBox="1"/>
          <p:nvPr/>
        </p:nvSpPr>
        <p:spPr>
          <a:xfrm>
            <a:off x="2535936" y="6406595"/>
            <a:ext cx="586435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 err="1">
                <a:solidFill>
                  <a:schemeClr val="tx2"/>
                </a:solidFill>
              </a:rPr>
              <a:t>thispersondoesnotexist.com</a:t>
            </a:r>
            <a:endParaRPr lang="en-US" sz="1067" dirty="0">
              <a:solidFill>
                <a:schemeClr val="tx2"/>
              </a:solidFill>
            </a:endParaRPr>
          </a:p>
          <a:p>
            <a:pPr algn="ctr"/>
            <a:r>
              <a:rPr lang="en-US" sz="1067" dirty="0" err="1">
                <a:solidFill>
                  <a:schemeClr val="tx2"/>
                </a:solidFill>
              </a:rPr>
              <a:t>thisautomobiledoesnotexist.com</a:t>
            </a:r>
            <a:endParaRPr lang="en-US" sz="10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Observations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GANs do not generate legible text in many scenes</a:t>
            </a:r>
          </a:p>
          <a:p>
            <a:r>
              <a:rPr lang="en-US" dirty="0"/>
              <a:t>Humans are especially sensitive to incorrect text</a:t>
            </a:r>
          </a:p>
          <a:p>
            <a:r>
              <a:rPr lang="en-US" dirty="0"/>
              <a:t>Can we generate sequences of text (more than one character) in different styles?</a:t>
            </a:r>
          </a:p>
        </p:txBody>
      </p:sp>
    </p:spTree>
    <p:extLst>
      <p:ext uri="{BB962C8B-B14F-4D97-AF65-F5344CB8AC3E}">
        <p14:creationId xmlns:p14="http://schemas.microsoft.com/office/powerpoint/2010/main" val="202820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GAN Text Rendering Existing Work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5703"/>
            <a:ext cx="5181600" cy="209118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1" y="3455195"/>
            <a:ext cx="3873500" cy="1092200"/>
          </a:xfrm>
        </p:spPr>
      </p:pic>
      <p:sp>
        <p:nvSpPr>
          <p:cNvPr id="8" name="TextBox 7"/>
          <p:cNvSpPr txBox="1"/>
          <p:nvPr/>
        </p:nvSpPr>
        <p:spPr>
          <a:xfrm>
            <a:off x="1722784" y="5221358"/>
            <a:ext cx="314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License Plates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8027" y="5221358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Alpha-numeric Dataset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2" y="6400800"/>
            <a:ext cx="1073420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schemeClr val="tx2"/>
                </a:solidFill>
              </a:rPr>
              <a:t>Wang, </a:t>
            </a:r>
            <a:r>
              <a:rPr lang="en-US" sz="1067" dirty="0" err="1">
                <a:solidFill>
                  <a:schemeClr val="tx2"/>
                </a:solidFill>
              </a:rPr>
              <a:t>Xinlong</a:t>
            </a:r>
            <a:r>
              <a:rPr lang="en-US" sz="1067" dirty="0">
                <a:solidFill>
                  <a:schemeClr val="tx2"/>
                </a:solidFill>
              </a:rPr>
              <a:t>, et al. "Adversarial generation of training examples: applications to moving vehicle license plate recognition." </a:t>
            </a:r>
            <a:r>
              <a:rPr lang="en-US" sz="1067" i="1" dirty="0" err="1">
                <a:solidFill>
                  <a:schemeClr val="tx2"/>
                </a:solidFill>
              </a:rPr>
              <a:t>arXiv</a:t>
            </a:r>
            <a:r>
              <a:rPr lang="en-US" sz="1067" i="1" dirty="0">
                <a:solidFill>
                  <a:schemeClr val="tx2"/>
                </a:solidFill>
              </a:rPr>
              <a:t> preprint arXiv:1707.03124</a:t>
            </a:r>
            <a:r>
              <a:rPr lang="en-US" sz="1067" dirty="0">
                <a:solidFill>
                  <a:schemeClr val="tx2"/>
                </a:solidFill>
              </a:rPr>
              <a:t> (2017)</a:t>
            </a:r>
          </a:p>
          <a:p>
            <a:pPr algn="ctr"/>
            <a:r>
              <a:rPr lang="en-US" sz="1067" dirty="0">
                <a:solidFill>
                  <a:schemeClr val="tx2"/>
                </a:solidFill>
              </a:rPr>
              <a:t>Fang, </a:t>
            </a:r>
            <a:r>
              <a:rPr lang="en-US" sz="1067" dirty="0" err="1">
                <a:solidFill>
                  <a:schemeClr val="tx2"/>
                </a:solidFill>
              </a:rPr>
              <a:t>Shancheng</a:t>
            </a:r>
            <a:r>
              <a:rPr lang="en-US" sz="1067" dirty="0">
                <a:solidFill>
                  <a:schemeClr val="tx2"/>
                </a:solidFill>
              </a:rPr>
              <a:t>, et al. "Learning to Draw Text in Natural Images with Conditional Adversarial Networks." </a:t>
            </a:r>
            <a:r>
              <a:rPr lang="en-US" sz="1067" i="1" dirty="0">
                <a:solidFill>
                  <a:schemeClr val="tx2"/>
                </a:solidFill>
              </a:rPr>
              <a:t>IJCAI</a:t>
            </a:r>
            <a:r>
              <a:rPr lang="en-US" sz="1067" dirty="0">
                <a:solidFill>
                  <a:schemeClr val="tx2"/>
                </a:solidFill>
              </a:rPr>
              <a:t>. 2019.</a:t>
            </a:r>
          </a:p>
        </p:txBody>
      </p:sp>
    </p:spTree>
    <p:extLst>
      <p:ext uri="{BB962C8B-B14F-4D97-AF65-F5344CB8AC3E}">
        <p14:creationId xmlns:p14="http://schemas.microsoft.com/office/powerpoint/2010/main" val="135531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WGAN-GP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Synthetic dataset</a:t>
            </a:r>
          </a:p>
          <a:p>
            <a:pPr lvl="1"/>
            <a:r>
              <a:rPr lang="en-US" dirty="0"/>
              <a:t>alphabet size, 26 </a:t>
            </a:r>
          </a:p>
          <a:p>
            <a:pPr lvl="1"/>
            <a:r>
              <a:rPr lang="en-US" dirty="0"/>
              <a:t>sequence length, n</a:t>
            </a:r>
          </a:p>
          <a:p>
            <a:r>
              <a:rPr lang="en-US" dirty="0"/>
              <a:t>Labels for conditioning are 26*n vectors with n values set to 1</a:t>
            </a:r>
          </a:p>
          <a:p>
            <a:pPr lvl="1"/>
            <a:r>
              <a:rPr lang="en-US" dirty="0"/>
              <a:t>Provides feedback on each character and the ordering of characters</a:t>
            </a:r>
          </a:p>
          <a:p>
            <a:r>
              <a:rPr lang="en-US" dirty="0"/>
              <a:t>Generator</a:t>
            </a:r>
          </a:p>
          <a:p>
            <a:pPr lvl="1"/>
            <a:r>
              <a:rPr lang="en-US" dirty="0"/>
              <a:t>All convolutional</a:t>
            </a:r>
          </a:p>
          <a:p>
            <a:pPr lvl="1"/>
            <a:r>
              <a:rPr lang="en-US" dirty="0"/>
              <a:t>Concatenate noise vector (dimension of 26) with label</a:t>
            </a:r>
          </a:p>
          <a:p>
            <a:r>
              <a:rPr lang="en-US" dirty="0"/>
              <a:t>Critic</a:t>
            </a:r>
          </a:p>
          <a:p>
            <a:pPr lvl="1"/>
            <a:r>
              <a:rPr lang="en-US" dirty="0"/>
              <a:t>Run the labels through linear layer &amp; concatenate with input image</a:t>
            </a:r>
          </a:p>
          <a:p>
            <a:r>
              <a:rPr lang="en-US" dirty="0"/>
              <a:t>WGAN-GP loss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262452"/>
            <a:ext cx="6096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70" b="0" i="0" dirty="0" err="1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Gulrajani</a:t>
            </a:r>
            <a:r>
              <a:rPr lang="en-US" sz="1070" b="0" i="0" dirty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, Ishaan, et al. "Improved training of </a:t>
            </a:r>
            <a:r>
              <a:rPr lang="en-US" sz="1070" b="0" i="0" dirty="0" err="1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wasserstein</a:t>
            </a:r>
            <a:r>
              <a:rPr lang="en-US" sz="1070" b="0" i="0" dirty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070" b="0" i="0" dirty="0" err="1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gans</a:t>
            </a:r>
            <a:r>
              <a:rPr lang="en-US" sz="1070" b="0" i="0" dirty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." </a:t>
            </a:r>
            <a:r>
              <a:rPr lang="en-US" sz="1070" b="0" i="1" dirty="0" err="1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sz="1070" b="0" i="1" dirty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 preprint arXiv:1704.00028</a:t>
            </a:r>
            <a:r>
              <a:rPr lang="en-US" sz="1070" b="0" i="0" dirty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rPr>
              <a:t> (2017).</a:t>
            </a:r>
          </a:p>
          <a:p>
            <a:r>
              <a:rPr lang="en-US" sz="1070" dirty="0" err="1">
                <a:solidFill>
                  <a:schemeClr val="tx2"/>
                </a:solidFill>
              </a:rPr>
              <a:t>Arjovsky</a:t>
            </a:r>
            <a:r>
              <a:rPr lang="en-US" sz="1070" dirty="0">
                <a:solidFill>
                  <a:schemeClr val="tx2"/>
                </a:solidFill>
              </a:rPr>
              <a:t>, Martin, </a:t>
            </a:r>
            <a:r>
              <a:rPr lang="en-US" sz="1070" dirty="0" err="1">
                <a:solidFill>
                  <a:schemeClr val="tx2"/>
                </a:solidFill>
              </a:rPr>
              <a:t>Soumith</a:t>
            </a:r>
            <a:r>
              <a:rPr lang="en-US" sz="1070" dirty="0">
                <a:solidFill>
                  <a:schemeClr val="tx2"/>
                </a:solidFill>
              </a:rPr>
              <a:t> </a:t>
            </a:r>
            <a:r>
              <a:rPr lang="en-US" sz="1070" dirty="0" err="1">
                <a:solidFill>
                  <a:schemeClr val="tx2"/>
                </a:solidFill>
              </a:rPr>
              <a:t>Chintala</a:t>
            </a:r>
            <a:r>
              <a:rPr lang="en-US" sz="1070" dirty="0">
                <a:solidFill>
                  <a:schemeClr val="tx2"/>
                </a:solidFill>
              </a:rPr>
              <a:t>, and Léon </a:t>
            </a:r>
            <a:r>
              <a:rPr lang="en-US" sz="1070" dirty="0" err="1">
                <a:solidFill>
                  <a:schemeClr val="tx2"/>
                </a:solidFill>
              </a:rPr>
              <a:t>Bottou</a:t>
            </a:r>
            <a:r>
              <a:rPr lang="en-US" sz="1070" dirty="0">
                <a:solidFill>
                  <a:schemeClr val="tx2"/>
                </a:solidFill>
              </a:rPr>
              <a:t>. "Wasserstein generative adversarial networks." </a:t>
            </a:r>
            <a:r>
              <a:rPr lang="en-US" sz="1070" i="1" dirty="0">
                <a:solidFill>
                  <a:schemeClr val="tx2"/>
                </a:solidFill>
              </a:rPr>
              <a:t>International conference on machine learning</a:t>
            </a:r>
            <a:r>
              <a:rPr lang="en-US" sz="1070" dirty="0">
                <a:solidFill>
                  <a:schemeClr val="tx2"/>
                </a:solidFill>
              </a:rPr>
              <a:t>. PMLR, 2017.</a:t>
            </a:r>
            <a:endParaRPr lang="en-US" sz="107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4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Text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Images contain randomly sampled 2 letter sequences</a:t>
            </a:r>
          </a:p>
          <a:p>
            <a:pPr lvl="1"/>
            <a:r>
              <a:rPr lang="en-US" dirty="0"/>
              <a:t>4 font choices, 2 font color choices, all lowercase</a:t>
            </a:r>
          </a:p>
          <a:p>
            <a:pPr lvl="1"/>
            <a:r>
              <a:rPr lang="en-US" dirty="0"/>
              <a:t>35,000 images</a:t>
            </a:r>
          </a:p>
        </p:txBody>
      </p:sp>
      <p:pic>
        <p:nvPicPr>
          <p:cNvPr id="2051" name="Picture 3" descr="https://lh6.googleusercontent.com/RBcYloNIHwHIWa6EmpG6ze5S5wCVB2hptva4ZzfcHTDsVJBZejIT36BTlLUd6aj3oKkpyNhxw00iiJz0mMuXrXiIAm8lYAlrdN7gCmzVZITmWGsqKZaZHAAenpXRzZtQtWrS5ajQ-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7" y="4860130"/>
            <a:ext cx="72644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28DxY6B0Cg12ZmWjl9ZEEaqx_YbSxw3MBEXad8jcJeGFQ2WqGeCwO53TxkeM1fLxarVwKYQZRftdsXhhPJXkvMb3lrd9LbuAAlO9UPeYL-fSfhUgHvI-auP6-dlKubrYaWJ4wjqv9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7" y="4161630"/>
            <a:ext cx="7264400" cy="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Text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Images contain randomly sampled </a:t>
            </a:r>
            <a:r>
              <a:rPr lang="en-US" b="1" dirty="0"/>
              <a:t>4</a:t>
            </a:r>
            <a:r>
              <a:rPr lang="en-US" dirty="0"/>
              <a:t> letter sequences</a:t>
            </a:r>
          </a:p>
          <a:p>
            <a:pPr lvl="1"/>
            <a:r>
              <a:rPr lang="en-US" dirty="0"/>
              <a:t>Four font choices, </a:t>
            </a:r>
            <a:r>
              <a:rPr lang="en-US" b="1" dirty="0"/>
              <a:t>six </a:t>
            </a:r>
            <a:r>
              <a:rPr lang="en-US" dirty="0"/>
              <a:t>font color choices, all lowercase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Condition on four-letter words that do </a:t>
            </a:r>
            <a:r>
              <a:rPr lang="en-US" b="1" dirty="0"/>
              <a:t>not</a:t>
            </a:r>
            <a:r>
              <a:rPr lang="en-US" dirty="0"/>
              <a:t> appear in training set</a:t>
            </a:r>
          </a:p>
        </p:txBody>
      </p:sp>
    </p:spTree>
    <p:extLst>
      <p:ext uri="{BB962C8B-B14F-4D97-AF65-F5344CB8AC3E}">
        <p14:creationId xmlns:p14="http://schemas.microsoft.com/office/powerpoint/2010/main" val="323960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Text Generation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2147" y="1446521"/>
            <a:ext cx="10852035" cy="4594548"/>
            <a:chOff x="394988" y="1103965"/>
            <a:chExt cx="8139026" cy="3445911"/>
          </a:xfrm>
        </p:grpSpPr>
        <p:pic>
          <p:nvPicPr>
            <p:cNvPr id="1034" name="Picture 10" descr="https://lh3.googleusercontent.com/ddYko2spcGNqvk-CJDZmzRa7Up3RhtMQfJW0nKBIbXQc5gIXmw63SB8mecv-FcOXL7JYW5BOp6Hl7vMWBAHyT46ARh0qvtI1c1atdC9Fi95naDI9lg497XnrThizGcwW5FjhLuRHiB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75"/>
            <a:stretch/>
          </p:blipFill>
          <p:spPr bwMode="auto">
            <a:xfrm>
              <a:off x="394990" y="1685032"/>
              <a:ext cx="8105775" cy="653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s://lh6.googleusercontent.com/-CqcE_m6LkWgXtZzEAeAjikUpEElniTvIqcrsz-X2Lqw47tvLMnEE57TUg_Z8-14EmDswFKq7qG43U0jywLKxpq0muBuYU09QHKGpH0kuqu6T-F0RRRaWd6Q2ZhvbEqW1Whbh4Bpu8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34"/>
            <a:stretch/>
          </p:blipFill>
          <p:spPr bwMode="auto">
            <a:xfrm>
              <a:off x="394993" y="3448828"/>
              <a:ext cx="8105775" cy="57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s://lh4.googleusercontent.com/H4ja9T7ZEE7cIw5YGeZQ5zkqCVlDXwkMRaSqxfi_5_s5qxK0nihh9JwqEcumlet85OwcDwKPnR4hwIVBHwINwtCQzDFBxQFHtPtG9P43HfI0XvA5fvpUuVm2-djccdNOUmJlYWXrhZ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21"/>
            <a:stretch/>
          </p:blipFill>
          <p:spPr bwMode="auto">
            <a:xfrm>
              <a:off x="394988" y="3966266"/>
              <a:ext cx="8105775" cy="58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lh6.googleusercontent.com/h6vHVisXjgwNIb8jZqrIrL8vr2VfE-f9QoKu3hzZkz_QRXMFvYcjlRpC2T1uLoqXTpFlOrrznh0SDZFTmlfop45dA-2jZvTeNs1Kcu1rAgCh1AQm8Cyyj2mnJuEhjXSs6NydSIUnl1k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288"/>
            <a:stretch/>
          </p:blipFill>
          <p:spPr bwMode="auto">
            <a:xfrm>
              <a:off x="394990" y="2865218"/>
              <a:ext cx="8105775" cy="64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9" b="56184"/>
            <a:stretch/>
          </p:blipFill>
          <p:spPr>
            <a:xfrm>
              <a:off x="394990" y="2307569"/>
              <a:ext cx="8105776" cy="6248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2422" b="55624"/>
            <a:stretch/>
          </p:blipFill>
          <p:spPr>
            <a:xfrm>
              <a:off x="428239" y="1103965"/>
              <a:ext cx="8105775" cy="645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5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Macintosh PowerPoint</Application>
  <PresentationFormat>Widescreen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Text Sequence Synthesis</vt:lpstr>
      <vt:lpstr>Photorealistic GAN Outputs</vt:lpstr>
      <vt:lpstr>Not-so-Photorealistic GAN Outputs</vt:lpstr>
      <vt:lpstr>Observations and Motivation</vt:lpstr>
      <vt:lpstr>GAN Text Rendering Existing Work Examples</vt:lpstr>
      <vt:lpstr>Conditional WGAN-GP</vt:lpstr>
      <vt:lpstr>Conditional Text Generation</vt:lpstr>
      <vt:lpstr>Conditional Text Generation</vt:lpstr>
      <vt:lpstr>Conditional Text Generation</vt:lpstr>
      <vt:lpstr>User Study</vt:lpstr>
      <vt:lpstr>Failure Cases</vt:lpstr>
      <vt:lpstr>Interpolation in Latent Space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Sequence Synthesis</dc:title>
  <dc:creator>Katie Lewis</dc:creator>
  <cp:lastModifiedBy>Katie Lewis</cp:lastModifiedBy>
  <cp:revision>1</cp:revision>
  <dcterms:created xsi:type="dcterms:W3CDTF">2022-11-17T00:39:13Z</dcterms:created>
  <dcterms:modified xsi:type="dcterms:W3CDTF">2022-11-17T00:39:51Z</dcterms:modified>
</cp:coreProperties>
</file>